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737" autoAdjust="0"/>
  </p:normalViewPr>
  <p:slideViewPr>
    <p:cSldViewPr>
      <p:cViewPr varScale="1">
        <p:scale>
          <a:sx n="68" d="100"/>
          <a:sy n="68" d="100"/>
        </p:scale>
        <p:origin x="-142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64E95-57B2-4BAB-BE20-6F25614D26EC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519732-6D23-42CD-BB11-B7C3876DBFD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08120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519732-6D23-42CD-BB11-B7C3876DBFD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24790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601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5494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5510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5014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6102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723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5789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943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6929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150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4379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100000">
              <a:srgbClr val="E6E6E6"/>
            </a:gs>
            <a:gs pos="0">
              <a:srgbClr val="7D8496"/>
            </a:gs>
            <a:gs pos="100000">
              <a:srgbClr val="E6E6E6"/>
            </a:gs>
            <a:gs pos="100000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3C2F-AA4C-4920-A084-727468BAA73A}" type="datetimeFigureOut">
              <a:rPr lang="zh-TW" altLang="en-US" smtClean="0"/>
              <a:t>2012/8/16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3BC8-28A5-49C2-B08E-583B2AD07D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7353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87624" y="692696"/>
            <a:ext cx="7052320" cy="1296145"/>
          </a:xfrm>
        </p:spPr>
        <p:txBody>
          <a:bodyPr>
            <a:normAutofit/>
          </a:bodyPr>
          <a:lstStyle/>
          <a:p>
            <a:r>
              <a:rPr lang="zh-TW" altLang="zh-TW" sz="40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楊英風藝術生命的十二個</a:t>
            </a:r>
            <a:r>
              <a:rPr lang="zh-TW" altLang="zh-TW" sz="40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轉折</a:t>
            </a:r>
            <a:endParaRPr lang="zh-TW" altLang="en-US" sz="40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95151" y="2132856"/>
            <a:ext cx="7632848" cy="3096344"/>
          </a:xfrm>
        </p:spPr>
        <p:txBody>
          <a:bodyPr/>
          <a:lstStyle/>
          <a:p>
            <a:endParaRPr lang="zh-TW" altLang="en-US" dirty="0"/>
          </a:p>
        </p:txBody>
      </p:sp>
      <p:pic>
        <p:nvPicPr>
          <p:cNvPr id="1026" name="Picture 2" descr="Z:\213_K\2004文建會數位典藏\成果\老照片\1960\cca200107-hp-ph6306001-0001-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996" y="2495500"/>
            <a:ext cx="3458164" cy="23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４、網站建置計畫\4、網頁內容\網頁內容_認識楊英風\網頁內容_認識楊英風_楊英風映像\網頁內容_認識楊英風_楊英風映像_圖片\jpg\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862" y="2495499"/>
            <a:ext cx="1598134" cy="23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４、網站建置計畫\4、網頁內容\網頁內容_認識楊英風\網頁內容_認識楊英風_楊英風映像\網頁內容_認識楊英風_楊英風映像_圖片\jpg\45.楊英風獨照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482587"/>
            <a:ext cx="2261740" cy="2337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012160" y="6296291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楊英風藝術研究中心   製作  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7850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435280" cy="796950"/>
          </a:xfrm>
        </p:spPr>
        <p:txBody>
          <a:bodyPr>
            <a:normAutofit/>
          </a:bodyPr>
          <a:lstStyle/>
          <a:p>
            <a:pPr algn="l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第八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雷射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藝術的引進與推廣（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1977-1981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32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8842" y="1248742"/>
            <a:ext cx="4339433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楊英風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對新鮮的材料、技術總是興致勃勃，雷射光的新奇、幻麗及其應用之深廣多變，深深震撼著他的靈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思</a:t>
            </a: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1026" name="Picture 2" descr="Z:\213_K\2002國科會網站\楊英風藝術生命的十二個轉折\08雷射藝術的引進與推廣（1977-1981）\8楊英風、胡錦標、馬志欽與楊奉琛攝於大漢雷射科藝研究室1980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r="16503"/>
          <a:stretch/>
        </p:blipFill>
        <p:spPr bwMode="auto">
          <a:xfrm>
            <a:off x="4983348" y="1196752"/>
            <a:ext cx="4195248" cy="2264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213_K\2002國科會網站\楊英風藝術生命的十二個轉折\08雷射藝術的引進與推廣（1977-1981）\5聖衣1980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4781"/>
            <a:ext cx="2339752" cy="354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809952" y="4293096"/>
            <a:ext cx="5636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透過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雷射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與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藝術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的結合，引領觀賞者瞬間領悟性靈的世界、自然的本質，人與宇宙的關係，使人們無拘無束地自由建構自己的意義。楊英風認為雷射藝術之所以引人入勝，就在於它很接近禪的沉思境界。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89" y="2952536"/>
            <a:ext cx="300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聖衣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雷射攝影</a:t>
            </a:r>
            <a:r>
              <a:rPr lang="zh-TW" altLang="en-US" dirty="0" smtClean="0"/>
              <a:t>　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1980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36096" y="3460973"/>
            <a:ext cx="3707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楊英風、胡錦標、馬志欽與楊奉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琛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  <a:p>
            <a:pPr algn="r"/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攝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於大漢雷射科藝研究室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1980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9747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02631"/>
            <a:ext cx="8649540" cy="706090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第九轉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不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銹鋼景觀雕塑之創新（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1982-1988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32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9572" y="1052736"/>
            <a:ext cx="4248472" cy="23349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藝術家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勇於求新求變，楊英風認為不銹剛性真質堅，既貼近科技時代的精純，又能隱現中國宋磁的明澈、純淨的精美神韻，故以之為材，創作大量的不銹鋼景觀雕塑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2050" name="Picture 2" descr="Z:\213_K\2002國科會網站\楊英風藝術生命的十二個轉折\09不銹鋼景觀雕塑之創新（1982-1988）\3銀河之旅19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98" y="3635116"/>
            <a:ext cx="262453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４、網站建置計畫\4、網頁內容\網頁內容_認識楊英風\網頁內容_認識楊英風_作品導覽\網頁內容_認識楊英風 _作品導覽_圖\JPG\立體作品21_cca200107-fa-bd7300502g001-0001-i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5"/>
          <a:stretch/>
        </p:blipFill>
        <p:spPr bwMode="auto">
          <a:xfrm>
            <a:off x="2843808" y="3666472"/>
            <a:ext cx="2520280" cy="322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516684" y="1084487"/>
            <a:ext cx="345638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不銹鋼磨光的鏡面效果，將週遭複雜的環境轉化成如夢似幻的反射映象，一方面是脫離現實的，一方面又是多變化的，但它本身是單純的。作品與環境形成了整體性的表現，而非搶眼的存在，這正是中國文化溫柔敦厚的生活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理念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358644" y="5675147"/>
            <a:ext cx="3798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左圖：</a:t>
            </a:r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銀河</a:t>
            </a:r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之旅 不銹鋼</a:t>
            </a:r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雕塑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1985</a:t>
            </a:r>
          </a:p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右圖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：東西門   不鏽鋼雕塑 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1973</a:t>
            </a:r>
          </a:p>
          <a:p>
            <a:r>
              <a:rPr lang="zh-TW" altLang="en-US" sz="1600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柯錫杰</a:t>
            </a:r>
            <a:r>
              <a:rPr lang="zh-TW" altLang="en-US" sz="16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攝</a:t>
            </a:r>
          </a:p>
          <a:p>
            <a:endParaRPr lang="zh-TW" altLang="zh-TW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642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31" y="188640"/>
            <a:ext cx="9036496" cy="1143000"/>
          </a:xfrm>
        </p:spPr>
        <p:txBody>
          <a:bodyPr>
            <a:normAutofit/>
          </a:bodyPr>
          <a:lstStyle/>
          <a:p>
            <a:pPr algn="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第十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中國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山川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─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黃山、長江浩瀚恢闊的影響</a:t>
            </a:r>
            <a:r>
              <a:rPr lang="zh-TW" altLang="zh-TW" sz="28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（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1990</a:t>
            </a:r>
            <a:r>
              <a:rPr lang="zh-TW" altLang="zh-TW" sz="28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28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268761"/>
            <a:ext cx="8229600" cy="27363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中國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山川優美，松嶽峻嶺，高山大澤氤氲的雲霧和空靈的氣質，予人無盡的想像；無邊沃野，滾滾奔流的江河，自然宏偉壯麗的氣勢，潛移默化了人們的心胸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</a:endParaRPr>
          </a:p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面對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近在咫尺的大山大水，楊英風親見中國北方恢弘的自然景色，站在宏偉的宇宙景觀前，進而產生對「宏大氣勢」精神的追求，重新開啟了對自我的詢問與對「宇宙現象」的興趣。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3074" name="Picture 2" descr="Z:\213_K\2002國科會網站\楊英風藝術生命的十二個轉折\10中國山川─黃山、長江浩瀚恢闊的影響（1990）\4楊英風遊黃山  19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158334"/>
            <a:ext cx="3805098" cy="265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5" name="Picture 3" descr="Z:\213_K\2002國科會網站\楊英風藝術生命的十二個轉折\10中國山川─黃山、長江浩瀚恢闊的影響（1990）\6黃山  楊英風攝  19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535" y="4160072"/>
            <a:ext cx="3951709" cy="2654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文字方塊 5"/>
          <p:cNvSpPr txBox="1"/>
          <p:nvPr/>
        </p:nvSpPr>
        <p:spPr>
          <a:xfrm>
            <a:off x="611560" y="4142587"/>
            <a:ext cx="300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楊英風遊黃山  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1990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763503" y="4168543"/>
            <a:ext cx="3005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黃山  楊英風攝  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1990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776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16632"/>
            <a:ext cx="9116590" cy="1080120"/>
          </a:xfrm>
        </p:spPr>
        <p:txBody>
          <a:bodyPr>
            <a:normAutofit/>
          </a:bodyPr>
          <a:lstStyle/>
          <a:p>
            <a:pPr algn="r"/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第十一轉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體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悟生命之真義與靈性之超越</a:t>
            </a:r>
            <a:r>
              <a:rPr lang="zh-TW" altLang="zh-TW" sz="20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（</a:t>
            </a:r>
            <a:r>
              <a:rPr lang="en-US" altLang="zh-TW" sz="20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1989-1991</a:t>
            </a:r>
            <a:r>
              <a:rPr lang="zh-TW" altLang="zh-TW" sz="20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20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59832" y="1150793"/>
            <a:ext cx="5637312" cy="1558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經由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早期雲岡石窟的醍醐灌頂，以及人生無常的經驗，楊英風體悟生命之真義與性靈之超越，開啟了對寬大自由的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追求</a:t>
            </a: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4099" name="Picture 3" descr="Z:\213_K\2002國科會網站\楊英風藝術生命的十二個轉折\11體悟生命之真義與靈性之超越（1989-1991）\8鳳凰來儀  1991-台北市立銀行總行前庭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2"/>
          <a:stretch/>
        </p:blipFill>
        <p:spPr bwMode="auto">
          <a:xfrm>
            <a:off x="2555776" y="2940818"/>
            <a:ext cx="2304256" cy="28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Z:\213_K\2002國科會網站\楊英風藝術生命的十二個轉折\11體悟生命之真義與靈性之超越（1989-1991）\5野百合  1990-台北中正紀念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2304256" cy="354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Z:\213_K\2002國科會網站\楊英風藝術生命的十二個轉折\11體悟生命之真義與靈性之超越（1989-1991）\7鳳凌霄漢  1990-北京亞運會場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/>
          <a:stretch/>
        </p:blipFill>
        <p:spPr bwMode="auto">
          <a:xfrm>
            <a:off x="4860032" y="4533440"/>
            <a:ext cx="3254427" cy="23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5012134" y="2708920"/>
            <a:ext cx="3952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呈現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般若思想的「空觀」，亦即不受實體束縛、自由自在不受侷限的心靈，方能與以宇宙天意的相對性而成立。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9064" y="4823271"/>
            <a:ext cx="26707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左圖：</a:t>
            </a:r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野百合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1990</a:t>
            </a:r>
          </a:p>
          <a:p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台北中正紀念堂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  <a:p>
            <a:pPr>
              <a:spcBef>
                <a:spcPts val="1200"/>
              </a:spcBef>
            </a:pP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中圖：</a:t>
            </a:r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鳳凰來儀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1991</a:t>
            </a:r>
          </a:p>
          <a:p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台北市立銀行總行前庭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  <a:p>
            <a:pPr>
              <a:spcBef>
                <a:spcPts val="1200"/>
              </a:spcBef>
            </a:pP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右圖：</a:t>
            </a:r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鳳凌霄漢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1990</a:t>
            </a:r>
          </a:p>
          <a:p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北京</a:t>
            </a:r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亞運</a:t>
            </a:r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會場</a:t>
            </a:r>
            <a:endParaRPr lang="zh-TW" altLang="zh-TW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014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79296" cy="836712"/>
          </a:xfrm>
        </p:spPr>
        <p:txBody>
          <a:bodyPr>
            <a:normAutofit/>
          </a:bodyPr>
          <a:lstStyle/>
          <a:p>
            <a:pPr algn="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第十二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景觀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雕塑理念的再發揚</a:t>
            </a:r>
            <a:r>
              <a:rPr lang="zh-TW" altLang="zh-TW" sz="28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（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1992-1997</a:t>
            </a:r>
            <a:r>
              <a:rPr lang="zh-TW" altLang="zh-TW" sz="28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28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1340768"/>
            <a:ext cx="576064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省視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從前人生歷程，楊英風認為雕塑本身是一增益減損的調和性工作，透過技巧與素材的使用調度，傳達創作者的意念與智慧，呈現「外師造化，中得心源」的高超境界，進而使藝術品與生活環境交融，方為景觀雕塑的真意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5123" name="Picture 3" descr="Z:\213_K\2002國科會網站\楊英風藝術生命的十二個轉折\12景觀雕塑理念的再發揚（1992-1997）\10協力擎天 1997-宜蘭縣政府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25427"/>
            <a:ext cx="3597279" cy="2565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731542" y="3861048"/>
            <a:ext cx="2429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楊英風期盼能超越獨善與我執的「小愛」，透過「景觀雕塑」這面明鏡，發揚「大乘景觀」的精神。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5124" name="Picture 4" descr="Z:\213_K\2002國科會網站\楊英風藝術生命的十二個轉折\12景觀雕塑理念的再發揚（1992-1997）\4楊英風與和風1993-第20屆FIAC巴黎國際現代藝術展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3" y="1331704"/>
            <a:ext cx="2897187" cy="520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6161184" y="1331704"/>
            <a:ext cx="323535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楊英風與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和風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1993</a:t>
            </a:r>
          </a:p>
          <a:p>
            <a:r>
              <a:rPr lang="zh-TW" altLang="en-US" sz="1500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第</a:t>
            </a:r>
            <a:r>
              <a:rPr lang="en-US" altLang="zh-TW" sz="15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20</a:t>
            </a:r>
            <a:r>
              <a:rPr lang="zh-TW" altLang="en-US" sz="15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屆</a:t>
            </a:r>
            <a:r>
              <a:rPr lang="en-US" altLang="zh-TW" sz="15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FIAC</a:t>
            </a:r>
            <a:r>
              <a:rPr lang="zh-TW" altLang="en-US" sz="15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巴黎國際現代藝術展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-53948" y="3948390"/>
            <a:ext cx="3029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協力擎天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1997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  宜蘭縣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政府</a:t>
            </a:r>
          </a:p>
        </p:txBody>
      </p:sp>
    </p:spTree>
    <p:extLst>
      <p:ext uri="{BB962C8B-B14F-4D97-AF65-F5344CB8AC3E}">
        <p14:creationId xmlns:p14="http://schemas.microsoft.com/office/powerpoint/2010/main" val="360480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2" b="97404" l="9864" r="96032">
                        <a14:backgroundMark x1="60771" y1="5586" x2="47732" y2="16208"/>
                        <a14:backgroundMark x1="50000" y1="20220" x2="68821" y2="25806"/>
                        <a14:backgroundMark x1="30839" y1="23997" x2="46145" y2="30370"/>
                        <a14:backgroundMark x1="53401" y1="34382" x2="60317" y2="43116"/>
                        <a14:backgroundMark x1="56916" y1="35169" x2="63832" y2="44453"/>
                        <a14:backgroundMark x1="40023" y1="65775" x2="43878" y2="76161"/>
                        <a14:backgroundMark x1="45351" y1="62864" x2="52268" y2="69237"/>
                        <a14:backgroundMark x1="51479" y1="36695" x2="62367" y2="56400"/>
                      </a14:backgroundRemoval>
                    </a14:imgEffect>
                    <a14:imgEffect>
                      <a14:artisticCrisscrossEtching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678778"/>
            <a:ext cx="3479048" cy="5311470"/>
          </a:xfrm>
          <a:prstGeom prst="rect">
            <a:avLst/>
          </a:prstGeom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33166" y="1196752"/>
            <a:ext cx="8603330" cy="53878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第一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宜蘭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家鄉大自然的薰陶和對母親的懷念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第二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北京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的少年生活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第三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留學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東京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第四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雲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岡大佛的宏觀震懾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第五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豐年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雜誌社任職美編時之鄉土創作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第六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遠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赴羅馬探索現代藝術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第七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臺灣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特殊地理環境</a:t>
            </a:r>
            <a:r>
              <a:rPr lang="en-US" altLang="zh-TW" sz="2400" dirty="0">
                <a:latin typeface="Adobe 仿宋 Std R" pitchFamily="18" charset="-128"/>
                <a:ea typeface="Adobe 仿宋 Std R" pitchFamily="18" charset="-128"/>
              </a:rPr>
              <a:t>─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板塊運動、花蓮太魯閣</a:t>
            </a:r>
            <a:r>
              <a:rPr lang="zh-TW" altLang="zh-TW" sz="2400" b="1" dirty="0">
                <a:latin typeface="Adobe 仿宋 Std R" pitchFamily="18" charset="-128"/>
                <a:ea typeface="Adobe 仿宋 Std R" pitchFamily="18" charset="-128"/>
              </a:rPr>
              <a:t>的影響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第八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雷射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藝術的引進與推廣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第九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不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銹鋼景觀雕塑之創新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第十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　</a:t>
            </a:r>
            <a:r>
              <a:rPr lang="zh-TW" altLang="zh-TW" sz="2400" dirty="0" smtClean="0">
                <a:latin typeface="Adobe 仿宋 Std R" pitchFamily="18" charset="-128"/>
                <a:ea typeface="Adobe 仿宋 Std R" pitchFamily="18" charset="-128"/>
              </a:rPr>
              <a:t>中國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山川</a:t>
            </a:r>
            <a:r>
              <a:rPr lang="en-US" altLang="zh-TW" sz="2400" dirty="0">
                <a:latin typeface="Adobe 仿宋 Std R" pitchFamily="18" charset="-128"/>
                <a:ea typeface="Adobe 仿宋 Std R" pitchFamily="18" charset="-128"/>
              </a:rPr>
              <a:t>─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黃山、長江浩瀚恢闊的影響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第十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一轉　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體悟生命之真義與靈性之超越</a:t>
            </a:r>
          </a:p>
          <a:p>
            <a:pPr marL="0" indent="0">
              <a:buNone/>
            </a:pP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第十二</a:t>
            </a:r>
            <a:r>
              <a:rPr lang="zh-TW" altLang="en-US" sz="2400" b="1" dirty="0" smtClean="0">
                <a:solidFill>
                  <a:schemeClr val="accent2">
                    <a:lumMod val="75000"/>
                  </a:schemeClr>
                </a:solidFill>
                <a:latin typeface="Adobe 仿宋 Std R" pitchFamily="18" charset="-128"/>
                <a:ea typeface="Adobe 仿宋 Std R" pitchFamily="18" charset="-128"/>
              </a:rPr>
              <a:t>轉　</a:t>
            </a:r>
            <a:r>
              <a:rPr lang="zh-TW" altLang="zh-TW" sz="2400" dirty="0">
                <a:latin typeface="Adobe 仿宋 Std R" pitchFamily="18" charset="-128"/>
                <a:ea typeface="Adobe 仿宋 Std R" pitchFamily="18" charset="-128"/>
              </a:rPr>
              <a:t>景觀雕塑理念的再發揚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475656" y="404664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zh-TW" sz="3200" b="1" dirty="0">
                <a:latin typeface="Adobe 繁黑體 Std B" pitchFamily="34" charset="-120"/>
                <a:ea typeface="Adobe 繁黑體 Std B" pitchFamily="34" charset="-120"/>
              </a:rPr>
              <a:t>楊英風藝術生命的十二個轉折</a:t>
            </a:r>
            <a:endParaRPr lang="zh-TW" altLang="en-US" sz="3200" dirty="0"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9969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zh-TW" altLang="en-US" sz="33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第一轉</a:t>
            </a:r>
            <a:r>
              <a:rPr lang="zh-TW" altLang="en-US" sz="3300" b="1" dirty="0" smtClean="0">
                <a:solidFill>
                  <a:srgbClr val="FF0000"/>
                </a:solidFill>
                <a:latin typeface="Adobe 繁黑體 Std B" pitchFamily="34" charset="-120"/>
                <a:ea typeface="Adobe 繁黑體 Std B" pitchFamily="34" charset="-120"/>
              </a:rPr>
              <a:t>　</a:t>
            </a:r>
            <a:r>
              <a:rPr lang="zh-TW" altLang="zh-TW" sz="33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宜蘭</a:t>
            </a:r>
            <a:r>
              <a:rPr lang="zh-TW" altLang="zh-TW" sz="33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家鄉大自然的薰陶和對母親的</a:t>
            </a:r>
            <a:r>
              <a:rPr lang="zh-TW" altLang="zh-TW" sz="33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懷念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（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1926-1938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3200" b="1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39552" y="1268761"/>
            <a:ext cx="4896544" cy="506691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spc="190" dirty="0">
                <a:latin typeface="Adobe 宋体 Std L" pitchFamily="18" charset="-128"/>
                <a:ea typeface="Adobe 宋体 Std L" pitchFamily="18" charset="-128"/>
              </a:rPr>
              <a:t>楊英風生長在宜蘭鄉下，對鄉土散發出的純樸感覺特別親切</a:t>
            </a: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spc="190" dirty="0">
              <a:latin typeface="Adobe 宋体 Std L" pitchFamily="18" charset="-128"/>
              <a:ea typeface="Adobe 宋体 Std L" pitchFamily="18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spc="190" dirty="0">
                <a:latin typeface="Adobe 宋体 Std L" pitchFamily="18" charset="-128"/>
                <a:ea typeface="Adobe 宋体 Std L" pitchFamily="18" charset="-128"/>
              </a:rPr>
              <a:t>由於父母長年在中國大陸經商，使幼小的楊英風經常感受到母親不在身邊的孤寂</a:t>
            </a: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，</a:t>
            </a:r>
            <a:r>
              <a:rPr lang="zh-TW" altLang="zh-TW" sz="2400" spc="190" dirty="0">
                <a:latin typeface="Adobe 宋体 Std L" pitchFamily="18" charset="-128"/>
                <a:ea typeface="Adobe 宋体 Std L" pitchFamily="18" charset="-128"/>
              </a:rPr>
              <a:t>於是轉而從身邊的小橋、流水、果園、山川、溫泉、海邊的美景中找到安慰和快樂</a:t>
            </a: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spc="190" dirty="0">
              <a:latin typeface="Adobe 宋体 Std L" pitchFamily="18" charset="-128"/>
              <a:ea typeface="Adobe 宋体 Std L" pitchFamily="18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spc="190" dirty="0">
                <a:latin typeface="Adobe 宋体 Std L" pitchFamily="18" charset="-128"/>
                <a:ea typeface="Adobe 宋体 Std L" pitchFamily="18" charset="-128"/>
              </a:rPr>
              <a:t>受到明媚山水景致所陶冶，並從大自然中初步學習認識美、體會美。</a:t>
            </a:r>
            <a:endParaRPr lang="zh-TW" altLang="en-US" sz="2400" spc="19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2050" name="Picture 2" descr="Z:\213_K\2002國科會網站\楊英風藝術生命的十二個轉折\01宜蘭家鄉大自然的薰陶和對母親的懷念（1926-1938）\3楊英風父母之合照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82" y="1569390"/>
            <a:ext cx="2210512" cy="4176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矩形 5"/>
          <p:cNvSpPr/>
          <p:nvPr/>
        </p:nvSpPr>
        <p:spPr>
          <a:xfrm>
            <a:off x="5901782" y="5745855"/>
            <a:ext cx="24146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0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楊英風父母之合照</a:t>
            </a:r>
            <a:endParaRPr lang="zh-TW" altLang="en-US" sz="2000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608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213_K\2002國科會網站\楊英風藝術生命的十二個轉折\02北京的少年生活（1939-1943，1946-1948）\5楊英風於北京輔仁大學第一學期期末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08" y="3352162"/>
            <a:ext cx="2591084" cy="3521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:\213_K\2002國科會網站\楊英風藝術生命的十二個轉折\02北京的少年生活（1939-1943，1946-1948）\2北京時期的楊英風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48" y="1152202"/>
            <a:ext cx="2308681" cy="3016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第二轉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北京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的少年生活</a:t>
            </a:r>
            <a:r>
              <a:rPr lang="zh-TW" altLang="zh-TW" sz="24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（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1939-1943</a:t>
            </a:r>
            <a:r>
              <a:rPr lang="zh-TW" altLang="zh-TW" sz="24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，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1946-1948</a:t>
            </a:r>
            <a:r>
              <a:rPr lang="zh-TW" altLang="zh-TW" sz="24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24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4308" y="1429492"/>
            <a:ext cx="5760640" cy="139681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spc="190" dirty="0" smtClean="0">
                <a:latin typeface="Adobe 宋体 Std L" pitchFamily="18" charset="-128"/>
                <a:ea typeface="Adobe 宋体 Std L" pitchFamily="18" charset="-128"/>
              </a:rPr>
              <a:t>小學</a:t>
            </a:r>
            <a:r>
              <a:rPr lang="zh-TW" altLang="zh-TW" sz="2400" spc="190" dirty="0">
                <a:latin typeface="Adobe 宋体 Std L" pitchFamily="18" charset="-128"/>
                <a:ea typeface="Adobe 宋体 Std L" pitchFamily="18" charset="-128"/>
              </a:rPr>
              <a:t>畢業，遠赴北京繼續學業，深受古都散發的爾雅氣息所震懾，浸淫於中國博大深厚的文化美域中</a:t>
            </a:r>
            <a:r>
              <a:rPr lang="zh-TW" altLang="zh-TW" sz="2400" spc="19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spc="190" dirty="0" smtClean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655069" y="2996952"/>
            <a:ext cx="4188538" cy="316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zh-TW" altLang="en-US" sz="2400" spc="19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spc="190" dirty="0">
                <a:latin typeface="Adobe 宋体 Std L" pitchFamily="18" charset="-128"/>
                <a:ea typeface="Adobe 宋体 Std L" pitchFamily="18" charset="-128"/>
              </a:rPr>
              <a:t>不論是建築、庭園幽勝迴繞的意趣，或生活用具的造型變化，乃至於人們日常相處溫雅親切的生活氛圍，都已將中國深遠的歷史內涵植根於楊英風性格及知識的養成與塑造。</a:t>
            </a:r>
            <a:endParaRPr lang="zh-TW" altLang="en-US" sz="2400" spc="19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354996" y="6478083"/>
            <a:ext cx="4139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楊英風於北京輔仁大學第一學期期末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013235" y="4210040"/>
            <a:ext cx="2132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北京時期的楊英風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17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:\213_K\2002國科會網站\楊英風藝術生命的十二個轉折\03留學東京（1943-1945）\2楊英風攝於東京上野公園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69839" y="3273425"/>
            <a:ext cx="1574190" cy="35845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Z:\213_K\2002國科會網站\楊英風藝術生命的十二個轉折\03留學東京（1943-1945）\3楊英風於東京求學時的住處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660" y="1052736"/>
            <a:ext cx="2379370" cy="302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908720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第三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留學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東京（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1943-1945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3200" b="1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379351" y="1134801"/>
            <a:ext cx="5237570" cy="15841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  <a:cs typeface="+mj-cs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  <a:cs typeface="+mj-cs"/>
              </a:rPr>
              <a:t>考取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  <a:cs typeface="+mj-cs"/>
              </a:rPr>
              <a:t>東京美術學校建築科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  <a:cs typeface="+mj-cs"/>
              </a:rPr>
              <a:t>。在校期間深受有『日本現代雕塑之父』美譽的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  <a:cs typeface="+mj-cs"/>
              </a:rPr>
              <a:t>朝倉文夫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  <a:cs typeface="+mj-cs"/>
              </a:rPr>
              <a:t>，以及日本木造建築大師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  <a:cs typeface="+mj-cs"/>
              </a:rPr>
              <a:t>吉田五十八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  <a:cs typeface="+mj-cs"/>
              </a:rPr>
              <a:t>的影響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  <a:cs typeface="+mj-cs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  <a:cs typeface="+mj-cs"/>
            </a:endParaRPr>
          </a:p>
        </p:txBody>
      </p:sp>
      <p:pic>
        <p:nvPicPr>
          <p:cNvPr id="4100" name="Picture 4" descr="Z:\213_K\2002國科會網站\楊英風藝術生命的十二個轉折\03留學東京（1943-1945）\4楊英風於東京美術學校留學時之課表與日記  1944年9月11日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06" y="4557683"/>
            <a:ext cx="2716489" cy="1892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52101" y="4077072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楊英風於東京求學時的住處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392461" y="3034189"/>
            <a:ext cx="40324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尤其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後者對魏晉到大唐時代中國人融會自然、結合環境的讚揚，激發楊英風學習中國文化的熱情，並使他開始對「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環境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」、「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景觀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」的重要性有了具體的啟蒙性認識，從而產生了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景觀雕塑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的初步思想。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7276" y="6472755"/>
            <a:ext cx="4680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楊英風於東京美術學校留學時之課表與日記 </a:t>
            </a:r>
          </a:p>
        </p:txBody>
      </p:sp>
    </p:spTree>
    <p:extLst>
      <p:ext uri="{BB962C8B-B14F-4D97-AF65-F5344CB8AC3E}">
        <p14:creationId xmlns:p14="http://schemas.microsoft.com/office/powerpoint/2010/main" val="8300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22114"/>
          </a:xfrm>
        </p:spPr>
        <p:txBody>
          <a:bodyPr>
            <a:normAutofit/>
          </a:bodyPr>
          <a:lstStyle/>
          <a:p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第四轉</a:t>
            </a:r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雲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岡大佛的宏觀震懾（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1947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32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625931" y="1142295"/>
            <a:ext cx="5518069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就讀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輔仁大學的暑假，在山西大同郊外，與武周川砂岩斷崖雲岡石窟的邂逅，決定了楊英風日後藝術發展的歸趨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40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從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綿延一公里、五十三個洞窟中五萬一千多尊佛雕中體悟到，東方美學是生命美學、生態美學，見出魏晉佛雕將人體造型生命化，將萬類生命圓融於一體，是中國生命美學用於雕塑人體的源頭。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5122" name="Picture 2" descr="Z:\213_K\2002國科會網站\楊英風藝術生命的十二個轉折\04雲岡大佛的宏觀震懾（1947）\4雲岡大佛  楊英風攝  1988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0847"/>
            <a:ext cx="3332734" cy="4787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-2874" y="166798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雲岡大佛  楊英風攝  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1988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5123" name="Picture 3" descr="Z:\213_K\2002國科會網站\楊英風藝術生命的十二個轉折\04雲岡大佛的宏觀震懾（1947）\5楊英風與雲岡大佛  1988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074" y="4653137"/>
            <a:ext cx="3304926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708862" y="6021288"/>
            <a:ext cx="2149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1988</a:t>
            </a:r>
          </a:p>
          <a:p>
            <a:pPr algn="r"/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與雲岡大佛  </a:t>
            </a:r>
          </a:p>
        </p:txBody>
      </p:sp>
    </p:spTree>
    <p:extLst>
      <p:ext uri="{BB962C8B-B14F-4D97-AF65-F5344CB8AC3E}">
        <p14:creationId xmlns:p14="http://schemas.microsoft.com/office/powerpoint/2010/main" val="305464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Z:\213_K\2002國科會網站\楊英風藝術生命的十二個轉折\05豐年雜誌社任職美編時之鄉土創作（1951-1962）\2豐年195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89" y="1451603"/>
            <a:ext cx="2124497" cy="214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09334" cy="1143000"/>
          </a:xfrm>
        </p:spPr>
        <p:txBody>
          <a:bodyPr>
            <a:normAutofit/>
          </a:bodyPr>
          <a:lstStyle/>
          <a:p>
            <a:pPr algn="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第五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豐年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雜誌社任職美編時之鄉土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創作</a:t>
            </a:r>
            <a: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/>
            </a:r>
            <a:br>
              <a:rPr lang="en-US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</a:br>
            <a:r>
              <a:rPr lang="zh-TW" altLang="zh-TW" sz="28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（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1951-1962</a:t>
            </a:r>
            <a:r>
              <a:rPr lang="zh-TW" altLang="zh-TW" sz="28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28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51520" y="3861048"/>
            <a:ext cx="8784976" cy="286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/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楊英風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為</a:t>
            </a:r>
            <a:r>
              <a:rPr lang="zh-TW" altLang="zh-TW" sz="2400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《豐年》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雜誌設計封面，並擔任美術編輯十一年之久，有機會深入各鄉鎮，對台灣的鄉土民情、風俗習慣、景觀環境都有深度觀察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zh-TW" altLang="en-US" sz="240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於是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台灣農村秀麗的景致、鑼鼓喧天熱鬧的民俗節慶、辛勤純樸的農家生活等，都出現在楊英風此期的創作上，產生了無數包括版畫、插畫、雕塑、水彩、漫畫等鄉土寫實作品，也反映了楊英風喜好自然的本性。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6147" name="Picture 3" descr="Z:\213_K\2002國科會網站\楊英風藝術生命的十二個轉折\05豐年雜誌社任職美編時之鄉土創作（1951-1962）\4水牛195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1472289"/>
            <a:ext cx="1652138" cy="212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Z:\213_K\2002國科會網站\楊英風藝術生命的十二個轉折\05豐年雜誌社任職美編時之鄉土創作（1951-1962）\9自強不息1961-日月潭教師會館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218" y="1656863"/>
            <a:ext cx="2880320" cy="194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28179" y="1103269"/>
            <a:ext cx="1865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水牛 銅雕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  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1953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618398" y="1081984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豐年 </a:t>
            </a:r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版畫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  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1951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5220072" y="1310335"/>
            <a:ext cx="3522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自強不息</a:t>
            </a:r>
            <a:r>
              <a:rPr lang="zh-TW" altLang="en-US" dirty="0" smtClean="0"/>
              <a:t>  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1961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  日月潭教師會館</a:t>
            </a:r>
          </a:p>
        </p:txBody>
      </p:sp>
    </p:spTree>
    <p:extLst>
      <p:ext uri="{BB962C8B-B14F-4D97-AF65-F5344CB8AC3E}">
        <p14:creationId xmlns:p14="http://schemas.microsoft.com/office/powerpoint/2010/main" val="383705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91264" cy="885553"/>
          </a:xfrm>
        </p:spPr>
        <p:txBody>
          <a:bodyPr>
            <a:normAutofit/>
          </a:bodyPr>
          <a:lstStyle/>
          <a:p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第六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遠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赴羅馬探索現代藝術</a:t>
            </a:r>
            <a:r>
              <a:rPr lang="zh-TW" altLang="zh-TW" sz="28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（</a:t>
            </a:r>
            <a:r>
              <a:rPr lang="en-US" altLang="zh-TW" sz="28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1964-1966</a:t>
            </a:r>
            <a:r>
              <a:rPr lang="zh-TW" altLang="zh-TW" sz="28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28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977480" y="1206812"/>
            <a:ext cx="5698976" cy="5056818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TW" altLang="en-US" sz="240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楊英風得于斌主教之助，遠赴</a:t>
            </a:r>
            <a:r>
              <a:rPr lang="zh-TW" altLang="zh-TW" sz="2400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羅馬藝術學院專攻現代雕塑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。是時，不但飽覽藝術史上大師名作，更因緣際會的踏入銅幣徽章雕塑的新領域，並於義大利各主要城市舉辦展覽。</a:t>
            </a:r>
            <a:endParaRPr lang="en-US" altLang="zh-TW" sz="2400" dirty="0">
              <a:latin typeface="Adobe 宋体 Std L" pitchFamily="18" charset="-128"/>
              <a:ea typeface="Adobe 宋体 Std L" pitchFamily="18" charset="-128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sz="2400" dirty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但因目睹西方工業革命受物質文明的衝擊而陷入精神苦悶，體認到西方所謂的自然仍是以個人感情為依歸，進而反思中國人萬物合一的原初自然，肯定東方「物我交融」的情感與「天人合一」的性格。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7170" name="Picture 2" descr="Z:\213_K\2002國科會網站\楊英風藝術生命的十二個轉折\06遠赴羅馬探索現代藝術（1964-1966）\5渴望 1963- 教宗若望保祿六世收藏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4" y="2637578"/>
            <a:ext cx="2376264" cy="400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408544" y="5940465"/>
            <a:ext cx="626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上圖：楊英風於</a:t>
            </a:r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羅馬</a:t>
            </a:r>
            <a:r>
              <a:rPr lang="en-US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BILICO</a:t>
            </a:r>
            <a:r>
              <a:rPr lang="zh-TW" altLang="zh-TW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畫廊個</a:t>
            </a:r>
            <a:r>
              <a:rPr lang="zh-TW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展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1966</a:t>
            </a:r>
            <a:endParaRPr lang="en-US" altLang="zh-TW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  <a:p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下圖：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渴望／由教宗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若望保祿六世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收藏　</a:t>
            </a:r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1963 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　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7172" name="Picture 4" descr="Z:\213_K\2002國科會網站\楊英風藝術生命的十二個轉折\06遠赴羅馬探索現代藝術（1964-1966）\4羅馬BILICO畫廊個展  196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30" y="981394"/>
            <a:ext cx="2412648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723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568952" cy="1143000"/>
          </a:xfrm>
        </p:spPr>
        <p:txBody>
          <a:bodyPr>
            <a:normAutofit/>
          </a:bodyPr>
          <a:lstStyle/>
          <a:p>
            <a:pPr algn="r"/>
            <a:r>
              <a:rPr lang="zh-TW" altLang="en-US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第七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轉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臺灣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特殊地理環境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─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板塊運動、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花蓮</a:t>
            </a:r>
            <a:r>
              <a:rPr lang="zh-TW" altLang="en-US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　</a:t>
            </a:r>
            <a:r>
              <a:rPr lang="zh-TW" altLang="zh-TW" sz="3200" b="1" dirty="0" smtClean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太魯閣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的影響（</a:t>
            </a:r>
            <a:r>
              <a:rPr lang="en-US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1967-1978</a:t>
            </a:r>
            <a:r>
              <a:rPr lang="zh-TW" altLang="zh-TW" sz="3200" b="1" dirty="0">
                <a:solidFill>
                  <a:schemeClr val="accent2">
                    <a:lumMod val="75000"/>
                  </a:schemeClr>
                </a:solidFill>
                <a:latin typeface="Adobe 繁黑體 Std B" pitchFamily="34" charset="-120"/>
                <a:ea typeface="Adobe 繁黑體 Std B" pitchFamily="34" charset="-120"/>
              </a:rPr>
              <a:t>）</a:t>
            </a:r>
            <a:endParaRPr lang="zh-TW" altLang="en-US" sz="3200" dirty="0">
              <a:solidFill>
                <a:schemeClr val="accent2">
                  <a:lumMod val="7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059832" y="1600743"/>
            <a:ext cx="5904656" cy="1612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 dirty="0" smtClean="0"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因</a:t>
            </a:r>
            <a:r>
              <a:rPr lang="zh-TW" altLang="zh-TW" sz="2400" dirty="0">
                <a:latin typeface="Adobe 宋体 Std L" pitchFamily="18" charset="-128"/>
                <a:ea typeface="Adobe 宋体 Std L" pitchFamily="18" charset="-128"/>
              </a:rPr>
              <a:t>台灣位於特殊的地理位置，板塊的運動撞擊，形成東部的太魯閣群山，大自然神奇的水刀，不斷溶化切割群山的大理石岩層，雕鑿出千姿萬態的峽谷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。</a:t>
            </a:r>
            <a:endParaRPr lang="en-US" altLang="zh-TW" sz="2400" dirty="0" smtClean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8194" name="Picture 2" descr="Z:\213_K\2002國科會網站\楊英風藝術生命的十二個轉折\07臺灣特殊地理環境─板塊運動、花蓮太魯閣的影響（1967-1976）\1楊英風與梨山石苑  1968  柯錫杰攝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67194"/>
            <a:ext cx="1944216" cy="29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395536" y="4163648"/>
            <a:ext cx="58326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zh-TW" sz="2400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「太魯閣山水系列」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便是楊英風對太魯閣壯麗奇偉景緻感動印象的具體再現。他企圖將靈山俊川的氣魄和神韻，透過筆端或刀尖，濃縮在一件件造型藝術品中，所用材料全是</a:t>
            </a:r>
            <a:r>
              <a:rPr lang="zh-TW" altLang="zh-TW" sz="2400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花蓮</a:t>
            </a:r>
            <a:r>
              <a:rPr lang="zh-TW" altLang="zh-TW" sz="2400" dirty="0" smtClean="0">
                <a:latin typeface="Adobe 宋体 Std L" pitchFamily="18" charset="-128"/>
                <a:ea typeface="Adobe 宋体 Std L" pitchFamily="18" charset="-128"/>
              </a:rPr>
              <a:t>當地所產，以表達對大自然鬼斧神雕的禮讚。</a:t>
            </a:r>
            <a:endParaRPr lang="zh-TW" altLang="en-US" sz="2400" dirty="0">
              <a:latin typeface="Adobe 宋体 Std L" pitchFamily="18" charset="-128"/>
              <a:ea typeface="Adobe 宋体 Std L" pitchFamily="18" charset="-128"/>
            </a:endParaRPr>
          </a:p>
        </p:txBody>
      </p:sp>
      <p:pic>
        <p:nvPicPr>
          <p:cNvPr id="8195" name="Picture 3" descr="Z:\213_K\2002國科會網站\楊英風藝術生命的十二個轉折\07臺灣特殊地理環境─板塊運動、花蓮太魯閣的影響（1967-1976）\5水袖  196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71" y="3624004"/>
            <a:ext cx="2657142" cy="306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2555776" y="3254672"/>
            <a:ext cx="2160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楊英風與梨山石苑 </a:t>
            </a:r>
            <a:endParaRPr lang="en-US" altLang="zh-TW" b="1" dirty="0" smtClean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  <a:p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1968  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柯錫杰攝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7602842" y="3254672"/>
            <a:ext cx="1395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1969</a:t>
            </a:r>
            <a:r>
              <a:rPr lang="zh-TW" altLang="en-US" b="1" dirty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　</a:t>
            </a:r>
            <a:r>
              <a:rPr lang="zh-TW" altLang="en-US" b="1" dirty="0" smtClean="0">
                <a:solidFill>
                  <a:schemeClr val="accent1">
                    <a:lumMod val="50000"/>
                  </a:schemeClr>
                </a:solidFill>
                <a:latin typeface="Adobe 宋体 Std L" pitchFamily="18" charset="-128"/>
                <a:ea typeface="Adobe 宋体 Std L" pitchFamily="18" charset="-128"/>
              </a:rPr>
              <a:t>水袖</a:t>
            </a:r>
            <a:endParaRPr lang="zh-TW" altLang="en-US" b="1" dirty="0">
              <a:solidFill>
                <a:schemeClr val="accent1">
                  <a:lumMod val="50000"/>
                </a:schemeClr>
              </a:solidFill>
              <a:latin typeface="Adobe 宋体 Std L" pitchFamily="18" charset="-128"/>
              <a:ea typeface="Adobe 宋体 Std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3745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古典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910</TotalTime>
  <Words>221</Words>
  <Application>Microsoft Office PowerPoint</Application>
  <PresentationFormat>如螢幕大小 (4:3)</PresentationFormat>
  <Paragraphs>86</Paragraphs>
  <Slides>14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Office 佈景主題</vt:lpstr>
      <vt:lpstr>楊英風藝術生命的十二個轉折</vt:lpstr>
      <vt:lpstr>PowerPoint 簡報</vt:lpstr>
      <vt:lpstr>第一轉　宜蘭家鄉大自然的薰陶和對母親的懷念 （1926-1938）</vt:lpstr>
      <vt:lpstr>第二轉　北京的少年生活（1939-1943，1946-1948）</vt:lpstr>
      <vt:lpstr>第三轉　留學東京（1943-1945）</vt:lpstr>
      <vt:lpstr>第四轉　雲岡大佛的宏觀震懾（1947）</vt:lpstr>
      <vt:lpstr>第五轉　豐年雜誌社任職美編時之鄉土創作 （1951-1962）</vt:lpstr>
      <vt:lpstr>第六轉　遠赴羅馬探索現代藝術（1964-1966）</vt:lpstr>
      <vt:lpstr>第七轉　臺灣特殊地理環境─板塊運動、花蓮　太魯閣的影響（1967-1978）</vt:lpstr>
      <vt:lpstr>第八轉　雷射藝術的引進與推廣（1977-1981）</vt:lpstr>
      <vt:lpstr>第九轉　不銹鋼景觀雕塑之創新（1982-1988）</vt:lpstr>
      <vt:lpstr>第十轉　中國山川─黃山、長江浩瀚恢闊的影響（1990）</vt:lpstr>
      <vt:lpstr>第十一轉　體悟生命之真義與靈性之超越（1989-1991）</vt:lpstr>
      <vt:lpstr>第十二轉　景觀雕塑理念的再發揚（1992-1997）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楊英風藝術生命的十二個轉折</dc:title>
  <dc:creator>yuyu214</dc:creator>
  <cp:lastModifiedBy>yuyu214</cp:lastModifiedBy>
  <cp:revision>129</cp:revision>
  <dcterms:created xsi:type="dcterms:W3CDTF">2012-05-30T06:14:00Z</dcterms:created>
  <dcterms:modified xsi:type="dcterms:W3CDTF">2012-08-16T04:41:32Z</dcterms:modified>
</cp:coreProperties>
</file>